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43_41894358.xml" ContentType="application/vnd.ms-powerpoint.comments+xml"/>
  <Override PartName="/ppt/comments/modernComment_14A_CA10D26.xml" ContentType="application/vnd.ms-powerpoint.comments+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94" r:id="rId5"/>
    <p:sldId id="295" r:id="rId6"/>
    <p:sldId id="279" r:id="rId7"/>
    <p:sldId id="327" r:id="rId8"/>
    <p:sldId id="328" r:id="rId9"/>
    <p:sldId id="332" r:id="rId10"/>
    <p:sldId id="323" r:id="rId11"/>
    <p:sldId id="330" r:id="rId12"/>
    <p:sldId id="324" r:id="rId13"/>
    <p:sldId id="326" r:id="rId14"/>
    <p:sldId id="325" r:id="rId15"/>
    <p:sldId id="321" r:id="rId16"/>
    <p:sldId id="322" r:id="rId17"/>
    <p:sldId id="329"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5F402A2-C8C7-A38A-BBED-D27EE6CA928D}" name="Afzal Hakim" initials="AH" userId="S::afzal.hakim01@student.csulb.edu::ee081cca-c90c-49e4-a214-d12c9d0e9c2b" providerId="AD"/>
  <p188:author id="{D912B2D6-4B95-18EF-487D-B448ABFF2BE7}" name="Afzal Hakim-SA" initials="AH" userId="S::afzal.hakim-sa@csulb.edu::a3adb574-d381-40f7-ae67-7f05b31ea6d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3F9"/>
    <a:srgbClr val="898989"/>
    <a:srgbClr val="B04D31"/>
    <a:srgbClr val="0070C0"/>
    <a:srgbClr val="703713"/>
    <a:srgbClr val="260505"/>
    <a:srgbClr val="256DA1"/>
    <a:srgbClr val="1B4B6E"/>
    <a:srgbClr val="64692D"/>
    <a:srgbClr val="DAE09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76"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omments/modernComment_143_41894358.xml><?xml version="1.0" encoding="utf-8"?>
<p188:cmLst xmlns:a="http://schemas.openxmlformats.org/drawingml/2006/main" xmlns:r="http://schemas.openxmlformats.org/officeDocument/2006/relationships" xmlns:p188="http://schemas.microsoft.com/office/powerpoint/2018/8/main">
  <p188:cm id="{523E41C2-869A-4BB7-B2C0-E8B517BD9FAA}" authorId="{D912B2D6-4B95-18EF-487D-B448ABFF2BE7}" created="2025-02-19T21:56:21.682">
    <pc:sldMkLst xmlns:pc="http://schemas.microsoft.com/office/powerpoint/2013/main/command">
      <pc:docMk/>
      <pc:sldMk cId="1099514712" sldId="323"/>
    </pc:sldMkLst>
    <p188:txBody>
      <a:bodyPr/>
      <a:lstStyle/>
      <a:p>
        <a:r>
          <a:rPr lang="en-US"/>
          <a:t>rxData = placeholder for receiving data.</a:t>
        </a:r>
      </a:p>
    </p188:txBody>
  </p188:cm>
</p188:cmLst>
</file>

<file path=ppt/comments/modernComment_14A_CA10D26.xml><?xml version="1.0" encoding="utf-8"?>
<p188:cmLst xmlns:a="http://schemas.openxmlformats.org/drawingml/2006/main" xmlns:r="http://schemas.openxmlformats.org/officeDocument/2006/relationships" xmlns:p188="http://schemas.microsoft.com/office/powerpoint/2018/8/main">
  <p188:cm id="{F12A2F9D-52FC-4689-AFCF-20AC5D38D628}" authorId="{D912B2D6-4B95-18EF-487D-B448ABFF2BE7}" created="2025-02-19T21:58:29.636">
    <ac:deMkLst xmlns:ac="http://schemas.microsoft.com/office/drawing/2013/main/command">
      <pc:docMk xmlns:pc="http://schemas.microsoft.com/office/powerpoint/2013/main/command"/>
      <pc:sldMk xmlns:pc="http://schemas.microsoft.com/office/powerpoint/2013/main/command" cId="211881254" sldId="330"/>
      <ac:picMk id="9" creationId="{838C97B5-55CB-61DC-8F7F-F16897D998DF}"/>
    </ac:deMkLst>
    <p188:txBody>
      <a:bodyPr/>
      <a:lstStyle/>
      <a:p>
        <a:r>
          <a:rPr lang="en-US"/>
          <a:t>1. sets direction
2. enables LD1 pin
3. Disables LD3 pin (initial position)
4. Turns off Device
5. Timer/ Motor speed
6. Delay of 1 sec after completed.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5/8/2025</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371979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209032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392FF-A614-86C8-1E5F-2BF740FE1A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95DA7-5BF6-ED46-484D-66AAE0154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12DD7-A7D0-B3B4-411A-0C771A174D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C5F954-C6B4-A332-1FDA-880DB134C276}"/>
              </a:ext>
            </a:extLst>
          </p:cNvPr>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323335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CC7C2-F302-4E85-CDD1-CACB10466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D46F1-E1DF-0931-E6F3-00DEEA5079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CB55F-6E60-77F5-AB5D-2D6A4963FD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D44D38-A356-A7C7-ED46-AF826FA10BEF}"/>
              </a:ext>
            </a:extLst>
          </p:cNvPr>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4241788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30.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43_41894358.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4A_CA10D26.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E75451-6A4B-484B-9ED1-353CCE25B0F4}"/>
              </a:ext>
            </a:extLst>
          </p:cNvPr>
          <p:cNvSpPr>
            <a:spLocks noGrp="1"/>
          </p:cNvSpPr>
          <p:nvPr/>
        </p:nvSpPr>
        <p:spPr>
          <a:xfrm>
            <a:off x="6991350" y="406400"/>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5000">
                <a:solidFill>
                  <a:srgbClr val="0070C0"/>
                </a:solidFill>
              </a:rPr>
              <a:t>Dr. Pill</a:t>
            </a:r>
          </a:p>
        </p:txBody>
      </p:sp>
      <p:sp>
        <p:nvSpPr>
          <p:cNvPr id="6" name="TextBox 2">
            <a:extLst>
              <a:ext uri="{FF2B5EF4-FFF2-40B4-BE49-F238E27FC236}">
                <a16:creationId xmlns:a16="http://schemas.microsoft.com/office/drawing/2014/main" id="{54CD7046-FA41-1BC3-7E76-F611611C75A2}"/>
              </a:ext>
            </a:extLst>
          </p:cNvPr>
          <p:cNvSpPr txBox="1"/>
          <p:nvPr/>
        </p:nvSpPr>
        <p:spPr>
          <a:xfrm>
            <a:off x="6988629" y="3864032"/>
            <a:ext cx="4179570" cy="368624"/>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sz="2500" kern="1200" spc="50" baseline="0">
                <a:solidFill>
                  <a:srgbClr val="898989"/>
                </a:solidFill>
              </a:rPr>
              <a:t>Automatic Pill Dispenser</a:t>
            </a:r>
          </a:p>
        </p:txBody>
      </p:sp>
    </p:spTree>
    <p:extLst>
      <p:ext uri="{BB962C8B-B14F-4D97-AF65-F5344CB8AC3E}">
        <p14:creationId xmlns:p14="http://schemas.microsoft.com/office/powerpoint/2010/main" val="1434196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E801D-513D-E037-A4C0-69B9F90036A3}"/>
            </a:ext>
          </a:extLst>
        </p:cNvPr>
        <p:cNvGrpSpPr/>
        <p:nvPr/>
      </p:nvGrpSpPr>
      <p:grpSpPr>
        <a:xfrm>
          <a:off x="0" y="0"/>
          <a:ext cx="0" cy="0"/>
          <a:chOff x="0" y="0"/>
          <a:chExt cx="0" cy="0"/>
        </a:xfrm>
      </p:grpSpPr>
      <p:pic>
        <p:nvPicPr>
          <p:cNvPr id="5" name="Picture 4" descr="A machine on a table&#10;&#10;AI-generated content may be incorrect.">
            <a:extLst>
              <a:ext uri="{FF2B5EF4-FFF2-40B4-BE49-F238E27FC236}">
                <a16:creationId xmlns:a16="http://schemas.microsoft.com/office/drawing/2014/main" id="{48784615-A93E-5C5D-D18B-A884D51ED078}"/>
              </a:ext>
            </a:extLst>
          </p:cNvPr>
          <p:cNvPicPr>
            <a:picLocks noChangeAspect="1"/>
          </p:cNvPicPr>
          <p:nvPr/>
        </p:nvPicPr>
        <p:blipFill>
          <a:blip r:embed="rId2"/>
          <a:stretch>
            <a:fillRect/>
          </a:stretch>
        </p:blipFill>
        <p:spPr>
          <a:xfrm>
            <a:off x="5492656" y="1352580"/>
            <a:ext cx="5223996" cy="4832445"/>
          </a:xfrm>
          <a:prstGeom prst="rect">
            <a:avLst/>
          </a:prstGeom>
        </p:spPr>
      </p:pic>
      <p:sp>
        <p:nvSpPr>
          <p:cNvPr id="2" name="Title 1">
            <a:extLst>
              <a:ext uri="{FF2B5EF4-FFF2-40B4-BE49-F238E27FC236}">
                <a16:creationId xmlns:a16="http://schemas.microsoft.com/office/drawing/2014/main" id="{A1C431EF-C8FF-92EE-775C-810EA6C1DCEF}"/>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45A5AF5B-0942-ED6E-3286-2DD9FC584C81}"/>
              </a:ext>
            </a:extLst>
          </p:cNvPr>
          <p:cNvSpPr>
            <a:spLocks noGrp="1"/>
          </p:cNvSpPr>
          <p:nvPr>
            <p:ph type="sldNum" sz="quarter" idx="13"/>
          </p:nvPr>
        </p:nvSpPr>
        <p:spPr/>
        <p:txBody>
          <a:bodyPr/>
          <a:lstStyle/>
          <a:p>
            <a:fld id="{A49DFD55-3C28-40EF-9E31-A92D2E4017FF}" type="slidenum">
              <a:rPr lang="en-US" smtClean="0"/>
              <a:pPr/>
              <a:t>10</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83CD4435-9E51-68C8-4F9B-E17382E76324}"/>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3" name="TextBox 2">
            <a:extLst>
              <a:ext uri="{FF2B5EF4-FFF2-40B4-BE49-F238E27FC236}">
                <a16:creationId xmlns:a16="http://schemas.microsoft.com/office/drawing/2014/main" id="{EEAD0DA1-FACB-51A2-E02B-4D328E14E61D}"/>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6" name="Picture 5" descr="A drawing of a room&#10;&#10;AI-generated content may be incorrect.">
            <a:extLst>
              <a:ext uri="{FF2B5EF4-FFF2-40B4-BE49-F238E27FC236}">
                <a16:creationId xmlns:a16="http://schemas.microsoft.com/office/drawing/2014/main" id="{01056689-6CA2-D7F5-ADE8-AEAB9B4ACD1A}"/>
              </a:ext>
            </a:extLst>
          </p:cNvPr>
          <p:cNvPicPr>
            <a:picLocks noChangeAspect="1"/>
          </p:cNvPicPr>
          <p:nvPr/>
        </p:nvPicPr>
        <p:blipFill>
          <a:blip r:embed="rId4"/>
          <a:stretch>
            <a:fillRect/>
          </a:stretch>
        </p:blipFill>
        <p:spPr>
          <a:xfrm>
            <a:off x="381455" y="4232106"/>
            <a:ext cx="5000553" cy="2074360"/>
          </a:xfrm>
          <a:prstGeom prst="rect">
            <a:avLst/>
          </a:prstGeom>
        </p:spPr>
      </p:pic>
      <p:pic>
        <p:nvPicPr>
          <p:cNvPr id="8" name="Picture 7" descr="A drawing of a table&#10;&#10;AI-generated content may be incorrect.">
            <a:extLst>
              <a:ext uri="{FF2B5EF4-FFF2-40B4-BE49-F238E27FC236}">
                <a16:creationId xmlns:a16="http://schemas.microsoft.com/office/drawing/2014/main" id="{CFE44FF1-8E34-D4D5-C54D-1F0261409F7E}"/>
              </a:ext>
            </a:extLst>
          </p:cNvPr>
          <p:cNvPicPr>
            <a:picLocks noChangeAspect="1"/>
          </p:cNvPicPr>
          <p:nvPr/>
        </p:nvPicPr>
        <p:blipFill>
          <a:blip r:embed="rId5"/>
          <a:stretch>
            <a:fillRect/>
          </a:stretch>
        </p:blipFill>
        <p:spPr>
          <a:xfrm>
            <a:off x="388547" y="2130686"/>
            <a:ext cx="5000553" cy="1554735"/>
          </a:xfrm>
          <a:prstGeom prst="rect">
            <a:avLst/>
          </a:prstGeom>
        </p:spPr>
      </p:pic>
    </p:spTree>
    <p:extLst>
      <p:ext uri="{BB962C8B-B14F-4D97-AF65-F5344CB8AC3E}">
        <p14:creationId xmlns:p14="http://schemas.microsoft.com/office/powerpoint/2010/main" val="191316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73C3E-BD8C-8A7E-B7A2-503BBEBAE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C0D11-7E1C-CE95-E16F-26597F78B3FB}"/>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70130ABB-6997-9830-A94C-E68ECCC903F0}"/>
              </a:ext>
            </a:extLst>
          </p:cNvPr>
          <p:cNvSpPr>
            <a:spLocks noGrp="1"/>
          </p:cNvSpPr>
          <p:nvPr>
            <p:ph type="sldNum" sz="quarter" idx="13"/>
          </p:nvPr>
        </p:nvSpPr>
        <p:spPr/>
        <p:txBody>
          <a:bodyPr/>
          <a:lstStyle/>
          <a:p>
            <a:fld id="{A49DFD55-3C28-40EF-9E31-A92D2E4017FF}" type="slidenum">
              <a:rPr lang="en-US" smtClean="0"/>
              <a:pPr/>
              <a:t>11</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7ADC19F6-43DC-C962-46F4-619B5F981C55}"/>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3" name="TextBox 2">
            <a:extLst>
              <a:ext uri="{FF2B5EF4-FFF2-40B4-BE49-F238E27FC236}">
                <a16:creationId xmlns:a16="http://schemas.microsoft.com/office/drawing/2014/main" id="{A123506F-CEC5-05C5-12D3-A45CF584AC41}"/>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5" name="Picture 4" descr="A close up of a machine&#10;&#10;AI-generated content may be incorrect.">
            <a:extLst>
              <a:ext uri="{FF2B5EF4-FFF2-40B4-BE49-F238E27FC236}">
                <a16:creationId xmlns:a16="http://schemas.microsoft.com/office/drawing/2014/main" id="{E5EB03B6-7C6D-F43E-0C42-ED4E5BD42EA7}"/>
              </a:ext>
            </a:extLst>
          </p:cNvPr>
          <p:cNvPicPr>
            <a:picLocks noChangeAspect="1"/>
          </p:cNvPicPr>
          <p:nvPr/>
        </p:nvPicPr>
        <p:blipFill>
          <a:blip r:embed="rId3"/>
          <a:stretch>
            <a:fillRect/>
          </a:stretch>
        </p:blipFill>
        <p:spPr>
          <a:xfrm>
            <a:off x="5420888" y="1795672"/>
            <a:ext cx="5441711" cy="4621124"/>
          </a:xfrm>
          <a:prstGeom prst="rect">
            <a:avLst/>
          </a:prstGeom>
        </p:spPr>
      </p:pic>
      <p:pic>
        <p:nvPicPr>
          <p:cNvPr id="6" name="Picture 5" descr="A couple of circular objects with a hole in the center&#10;&#10;AI-generated content may be incorrect.">
            <a:extLst>
              <a:ext uri="{FF2B5EF4-FFF2-40B4-BE49-F238E27FC236}">
                <a16:creationId xmlns:a16="http://schemas.microsoft.com/office/drawing/2014/main" id="{E4AFC056-D182-5662-7C43-E8D2D94B8D28}"/>
              </a:ext>
            </a:extLst>
          </p:cNvPr>
          <p:cNvPicPr>
            <a:picLocks noChangeAspect="1"/>
          </p:cNvPicPr>
          <p:nvPr/>
        </p:nvPicPr>
        <p:blipFill>
          <a:blip r:embed="rId4"/>
          <a:stretch>
            <a:fillRect/>
          </a:stretch>
        </p:blipFill>
        <p:spPr>
          <a:xfrm>
            <a:off x="530254" y="3901578"/>
            <a:ext cx="4444809" cy="2198367"/>
          </a:xfrm>
          <a:prstGeom prst="rect">
            <a:avLst/>
          </a:prstGeom>
        </p:spPr>
      </p:pic>
      <p:pic>
        <p:nvPicPr>
          <p:cNvPr id="8" name="Picture 7">
            <a:extLst>
              <a:ext uri="{FF2B5EF4-FFF2-40B4-BE49-F238E27FC236}">
                <a16:creationId xmlns:a16="http://schemas.microsoft.com/office/drawing/2014/main" id="{F2DBA7B8-A1AA-93E7-7A53-70675A96DF46}"/>
              </a:ext>
            </a:extLst>
          </p:cNvPr>
          <p:cNvPicPr>
            <a:picLocks noChangeAspect="1"/>
          </p:cNvPicPr>
          <p:nvPr/>
        </p:nvPicPr>
        <p:blipFill>
          <a:blip r:embed="rId5"/>
          <a:stretch>
            <a:fillRect/>
          </a:stretch>
        </p:blipFill>
        <p:spPr>
          <a:xfrm>
            <a:off x="538472" y="2133991"/>
            <a:ext cx="4433350" cy="1289416"/>
          </a:xfrm>
          <a:prstGeom prst="rect">
            <a:avLst/>
          </a:prstGeom>
        </p:spPr>
      </p:pic>
    </p:spTree>
    <p:extLst>
      <p:ext uri="{BB962C8B-B14F-4D97-AF65-F5344CB8AC3E}">
        <p14:creationId xmlns:p14="http://schemas.microsoft.com/office/powerpoint/2010/main" val="3689880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739168" y="580775"/>
            <a:ext cx="9971624" cy="1134471"/>
          </a:xfrm>
        </p:spPr>
        <p:txBody>
          <a:bodyPr>
            <a:normAutofit/>
          </a:bodyPr>
          <a:lstStyle/>
          <a:p>
            <a:pPr algn="ctr"/>
            <a:r>
              <a:rPr lang="en-US" sz="4000">
                <a:solidFill>
                  <a:schemeClr val="accent5">
                    <a:lumMod val="76000"/>
                  </a:schemeClr>
                </a:solidFill>
              </a:rPr>
              <a:t>challenges</a:t>
            </a: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12</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3" name="TextBox 2">
            <a:extLst>
              <a:ext uri="{FF2B5EF4-FFF2-40B4-BE49-F238E27FC236}">
                <a16:creationId xmlns:a16="http://schemas.microsoft.com/office/drawing/2014/main" id="{144E3A29-E391-8F21-07D5-AA6C623D47AE}"/>
              </a:ext>
            </a:extLst>
          </p:cNvPr>
          <p:cNvSpPr txBox="1"/>
          <p:nvPr/>
        </p:nvSpPr>
        <p:spPr>
          <a:xfrm>
            <a:off x="1449736" y="1873786"/>
            <a:ext cx="114687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Printing time                      Pocket refill                 Printing Dimensions</a:t>
            </a:r>
          </a:p>
          <a:p>
            <a:pPr marL="285750" indent="-285750">
              <a:buFont typeface="Calibri"/>
              <a:buChar char="-"/>
            </a:pPr>
            <a:endParaRPr lang="en-US"/>
          </a:p>
        </p:txBody>
      </p:sp>
      <p:sp>
        <p:nvSpPr>
          <p:cNvPr id="4" name="TextBox 3">
            <a:extLst>
              <a:ext uri="{FF2B5EF4-FFF2-40B4-BE49-F238E27FC236}">
                <a16:creationId xmlns:a16="http://schemas.microsoft.com/office/drawing/2014/main" id="{E4293DAF-1E98-AE8E-86CA-6862EA69E54D}"/>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5" name="Picture 4">
            <a:extLst>
              <a:ext uri="{FF2B5EF4-FFF2-40B4-BE49-F238E27FC236}">
                <a16:creationId xmlns:a16="http://schemas.microsoft.com/office/drawing/2014/main" id="{C0DA24B2-09D6-5A52-6FAD-2B0B824DC88D}"/>
              </a:ext>
            </a:extLst>
          </p:cNvPr>
          <p:cNvPicPr>
            <a:picLocks noChangeAspect="1"/>
          </p:cNvPicPr>
          <p:nvPr/>
        </p:nvPicPr>
        <p:blipFill>
          <a:blip r:embed="rId3"/>
          <a:srcRect l="-61" r="1434" b="27586"/>
          <a:stretch/>
        </p:blipFill>
        <p:spPr>
          <a:xfrm>
            <a:off x="1060653" y="2353300"/>
            <a:ext cx="2705542" cy="2648608"/>
          </a:xfrm>
          <a:prstGeom prst="rect">
            <a:avLst/>
          </a:prstGeom>
        </p:spPr>
      </p:pic>
      <p:pic>
        <p:nvPicPr>
          <p:cNvPr id="6" name="Picture 5">
            <a:extLst>
              <a:ext uri="{FF2B5EF4-FFF2-40B4-BE49-F238E27FC236}">
                <a16:creationId xmlns:a16="http://schemas.microsoft.com/office/drawing/2014/main" id="{D056BC2A-59DC-46AB-FDBF-D73BC5B3415E}"/>
              </a:ext>
            </a:extLst>
          </p:cNvPr>
          <p:cNvPicPr>
            <a:picLocks noChangeAspect="1"/>
          </p:cNvPicPr>
          <p:nvPr/>
        </p:nvPicPr>
        <p:blipFill>
          <a:blip r:embed="rId4"/>
          <a:srcRect t="16026" r="688" b="11015"/>
          <a:stretch/>
        </p:blipFill>
        <p:spPr>
          <a:xfrm>
            <a:off x="4459777" y="2397473"/>
            <a:ext cx="2724331" cy="2668558"/>
          </a:xfrm>
          <a:prstGeom prst="rect">
            <a:avLst/>
          </a:prstGeom>
        </p:spPr>
      </p:pic>
      <p:pic>
        <p:nvPicPr>
          <p:cNvPr id="12" name="Picture 11" descr="A grey object with two pills inside&#10;&#10;AI-generated content may be incorrect.">
            <a:extLst>
              <a:ext uri="{FF2B5EF4-FFF2-40B4-BE49-F238E27FC236}">
                <a16:creationId xmlns:a16="http://schemas.microsoft.com/office/drawing/2014/main" id="{5BE9F917-AD1D-7D56-9D33-D4B355DCAFDF}"/>
              </a:ext>
            </a:extLst>
          </p:cNvPr>
          <p:cNvPicPr>
            <a:picLocks noChangeAspect="1"/>
          </p:cNvPicPr>
          <p:nvPr/>
        </p:nvPicPr>
        <p:blipFill>
          <a:blip r:embed="rId5"/>
          <a:srcRect t="17526" r="419" b="5467"/>
          <a:stretch/>
        </p:blipFill>
        <p:spPr>
          <a:xfrm>
            <a:off x="7877690" y="2363275"/>
            <a:ext cx="2720303" cy="2675826"/>
          </a:xfrm>
          <a:prstGeom prst="rect">
            <a:avLst/>
          </a:prstGeom>
        </p:spPr>
      </p:pic>
    </p:spTree>
    <p:extLst>
      <p:ext uri="{BB962C8B-B14F-4D97-AF65-F5344CB8AC3E}">
        <p14:creationId xmlns:p14="http://schemas.microsoft.com/office/powerpoint/2010/main" val="1479857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557385" y="881213"/>
            <a:ext cx="9971624" cy="748252"/>
          </a:xfrm>
        </p:spPr>
        <p:txBody>
          <a:bodyPr>
            <a:normAutofit/>
          </a:bodyPr>
          <a:lstStyle/>
          <a:p>
            <a:r>
              <a:rPr lang="en-US" sz="3600">
                <a:solidFill>
                  <a:schemeClr val="accent5">
                    <a:lumMod val="76000"/>
                  </a:schemeClr>
                </a:solidFill>
              </a:rPr>
              <a:t>Overcoming challenges</a:t>
            </a: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13</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B5D30463-23A9-4508-F5FE-C5A31B45CE65}"/>
              </a:ext>
            </a:extLst>
          </p:cNvPr>
          <p:cNvSpPr txBox="1"/>
          <p:nvPr/>
        </p:nvSpPr>
        <p:spPr>
          <a:xfrm>
            <a:off x="360220" y="1629465"/>
            <a:ext cx="1137696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Printing Time</a:t>
            </a:r>
          </a:p>
          <a:p>
            <a:pPr marL="285750" indent="-285750">
              <a:buFontTx/>
              <a:buChar char="-"/>
            </a:pPr>
            <a:r>
              <a:rPr lang="en-US"/>
              <a:t>Redesign pocket and storage to lower material and time required without compromising the stability of the design. Simplifying the design, making it easier to recreate/expand on for later demos.</a:t>
            </a:r>
          </a:p>
          <a:p>
            <a:pPr marL="285750" indent="-285750">
              <a:buFontTx/>
              <a:buChar char="-"/>
            </a:pPr>
            <a:endParaRPr lang="en-US"/>
          </a:p>
          <a:p>
            <a:pPr marL="285750" indent="-285750">
              <a:buFontTx/>
              <a:buChar char="-"/>
            </a:pPr>
            <a:endParaRPr lang="en-US"/>
          </a:p>
          <a:p>
            <a:r>
              <a:rPr lang="en-US"/>
              <a:t>Pocket refill</a:t>
            </a:r>
          </a:p>
          <a:p>
            <a:pPr marL="285750" indent="-285750">
              <a:buFont typeface="Calibri"/>
              <a:buChar char="-"/>
            </a:pPr>
            <a:r>
              <a:rPr lang="en-US"/>
              <a:t>So we don’t have to reprint too many times, we decided to have the funnel and pocket be open to customize based on the pill we will test. Pockets will be replaceable depending on the pill.</a:t>
            </a:r>
          </a:p>
          <a:p>
            <a:endParaRPr lang="en-US"/>
          </a:p>
          <a:p>
            <a:pPr marL="285750" indent="-285750">
              <a:buFont typeface="Calibri"/>
              <a:buChar char="-"/>
            </a:pPr>
            <a:endParaRPr lang="en-US"/>
          </a:p>
        </p:txBody>
      </p:sp>
      <p:sp>
        <p:nvSpPr>
          <p:cNvPr id="3" name="TextBox 2">
            <a:extLst>
              <a:ext uri="{FF2B5EF4-FFF2-40B4-BE49-F238E27FC236}">
                <a16:creationId xmlns:a16="http://schemas.microsoft.com/office/drawing/2014/main" id="{183F6268-0E1C-94C9-6E49-DA6DDBCBF119}"/>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8" name="Picture 7">
            <a:extLst>
              <a:ext uri="{FF2B5EF4-FFF2-40B4-BE49-F238E27FC236}">
                <a16:creationId xmlns:a16="http://schemas.microsoft.com/office/drawing/2014/main" id="{F6A05755-7198-A17D-0E44-D533341BC4BD}"/>
              </a:ext>
            </a:extLst>
          </p:cNvPr>
          <p:cNvPicPr>
            <a:picLocks noChangeAspect="1"/>
          </p:cNvPicPr>
          <p:nvPr/>
        </p:nvPicPr>
        <p:blipFill>
          <a:blip r:embed="rId3"/>
          <a:srcRect r="16910" b="27680"/>
          <a:stretch/>
        </p:blipFill>
        <p:spPr>
          <a:xfrm>
            <a:off x="6094592" y="4028114"/>
            <a:ext cx="2279320" cy="2645169"/>
          </a:xfrm>
          <a:prstGeom prst="rect">
            <a:avLst/>
          </a:prstGeom>
        </p:spPr>
      </p:pic>
      <p:pic>
        <p:nvPicPr>
          <p:cNvPr id="9" name="Picture 8">
            <a:extLst>
              <a:ext uri="{FF2B5EF4-FFF2-40B4-BE49-F238E27FC236}">
                <a16:creationId xmlns:a16="http://schemas.microsoft.com/office/drawing/2014/main" id="{938AD226-2C8E-360D-583A-70642CC979AE}"/>
              </a:ext>
            </a:extLst>
          </p:cNvPr>
          <p:cNvPicPr>
            <a:picLocks noChangeAspect="1"/>
          </p:cNvPicPr>
          <p:nvPr/>
        </p:nvPicPr>
        <p:blipFill>
          <a:blip r:embed="rId4"/>
          <a:srcRect t="11050" r="417" b="16179"/>
          <a:stretch/>
        </p:blipFill>
        <p:spPr>
          <a:xfrm>
            <a:off x="2652595" y="4027589"/>
            <a:ext cx="2731756" cy="2661683"/>
          </a:xfrm>
          <a:prstGeom prst="rect">
            <a:avLst/>
          </a:prstGeom>
        </p:spPr>
      </p:pic>
    </p:spTree>
    <p:extLst>
      <p:ext uri="{BB962C8B-B14F-4D97-AF65-F5344CB8AC3E}">
        <p14:creationId xmlns:p14="http://schemas.microsoft.com/office/powerpoint/2010/main" val="362374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0E9A9-E6E9-42E1-B2BC-BDB84A7FF3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6B168A-1D3E-99FF-7689-1902F1B54B91}"/>
              </a:ext>
            </a:extLst>
          </p:cNvPr>
          <p:cNvSpPr>
            <a:spLocks noGrp="1"/>
          </p:cNvSpPr>
          <p:nvPr>
            <p:ph type="sldNum" sz="quarter" idx="12"/>
          </p:nvPr>
        </p:nvSpPr>
        <p:spPr/>
        <p:txBody>
          <a:bodyPr/>
          <a:lstStyle/>
          <a:p>
            <a:fld id="{A49DFD55-3C28-40EF-9E31-A92D2E4017FF}" type="slidenum">
              <a:rPr lang="en-US" smtClean="0"/>
              <a:pPr/>
              <a:t>14</a:t>
            </a:fld>
            <a:endParaRPr lang="en-US"/>
          </a:p>
        </p:txBody>
      </p:sp>
      <p:sp>
        <p:nvSpPr>
          <p:cNvPr id="8" name="Title 1">
            <a:extLst>
              <a:ext uri="{FF2B5EF4-FFF2-40B4-BE49-F238E27FC236}">
                <a16:creationId xmlns:a16="http://schemas.microsoft.com/office/drawing/2014/main" id="{7241D8B3-174E-A276-DA19-2DABB87920EC}"/>
              </a:ext>
            </a:extLst>
          </p:cNvPr>
          <p:cNvSpPr>
            <a:spLocks noGrp="1"/>
          </p:cNvSpPr>
          <p:nvPr>
            <p:ph type="title"/>
          </p:nvPr>
        </p:nvSpPr>
        <p:spPr>
          <a:xfrm>
            <a:off x="749591" y="997187"/>
            <a:ext cx="9982062" cy="716936"/>
          </a:xfrm>
        </p:spPr>
        <p:txBody>
          <a:bodyPr>
            <a:normAutofit/>
          </a:bodyPr>
          <a:lstStyle/>
          <a:p>
            <a:r>
              <a:rPr lang="en-US" sz="4000">
                <a:solidFill>
                  <a:schemeClr val="accent5">
                    <a:lumMod val="76000"/>
                  </a:schemeClr>
                </a:solidFill>
              </a:rPr>
              <a:t>NeXT demo </a:t>
            </a:r>
          </a:p>
        </p:txBody>
      </p:sp>
      <p:sp>
        <p:nvSpPr>
          <p:cNvPr id="9" name="TextBox 8">
            <a:extLst>
              <a:ext uri="{FF2B5EF4-FFF2-40B4-BE49-F238E27FC236}">
                <a16:creationId xmlns:a16="http://schemas.microsoft.com/office/drawing/2014/main" id="{F05B7B8C-FB72-71D4-FA2E-8534BC3403DD}"/>
              </a:ext>
            </a:extLst>
          </p:cNvPr>
          <p:cNvSpPr txBox="1"/>
          <p:nvPr/>
        </p:nvSpPr>
        <p:spPr>
          <a:xfrm>
            <a:off x="747911" y="1717382"/>
            <a:ext cx="913916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DISPLAYING USER INTERFACE</a:t>
            </a:r>
          </a:p>
          <a:p>
            <a:endParaRPr lang="en-US" sz="2400"/>
          </a:p>
          <a:p>
            <a:r>
              <a:rPr lang="en-US" sz="2400"/>
              <a:t> Requirements: Touchscreen LCD Display, Raspberry Pi 5 </a:t>
            </a:r>
          </a:p>
          <a:p>
            <a:endParaRPr lang="en-US" sz="2400"/>
          </a:p>
          <a:p>
            <a:r>
              <a:rPr lang="en-US" sz="2400"/>
              <a:t> Success: Responds accurately and consistently, Terminal displays correctly on the LCD </a:t>
            </a:r>
          </a:p>
          <a:p>
            <a:pPr marL="342900" indent="-342900">
              <a:buFont typeface="Calibri"/>
              <a:buChar char="-"/>
            </a:pPr>
            <a:endParaRPr lang="en-US" sz="2400"/>
          </a:p>
        </p:txBody>
      </p:sp>
      <p:pic>
        <p:nvPicPr>
          <p:cNvPr id="11" name="Picture 10" descr="A black and white line art of a bottle and a pill&#10;&#10;Description automatically generated">
            <a:extLst>
              <a:ext uri="{FF2B5EF4-FFF2-40B4-BE49-F238E27FC236}">
                <a16:creationId xmlns:a16="http://schemas.microsoft.com/office/drawing/2014/main" id="{2C1312AD-4BB9-054C-AB07-E60410160D3F}"/>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3" name="TextBox 12">
            <a:extLst>
              <a:ext uri="{FF2B5EF4-FFF2-40B4-BE49-F238E27FC236}">
                <a16:creationId xmlns:a16="http://schemas.microsoft.com/office/drawing/2014/main" id="{37F07B0A-1C8F-E5CC-0B7E-A2A3DD4602EF}"/>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2" name="Picture 1" descr="A close-up of a screen&#10;&#10;AI-generated content may be incorrect.">
            <a:extLst>
              <a:ext uri="{FF2B5EF4-FFF2-40B4-BE49-F238E27FC236}">
                <a16:creationId xmlns:a16="http://schemas.microsoft.com/office/drawing/2014/main" id="{E3D7EF98-4915-35ED-919E-7A52C3E9FAEF}"/>
              </a:ext>
            </a:extLst>
          </p:cNvPr>
          <p:cNvPicPr>
            <a:picLocks noChangeAspect="1"/>
          </p:cNvPicPr>
          <p:nvPr/>
        </p:nvPicPr>
        <p:blipFill>
          <a:blip r:embed="rId3"/>
          <a:stretch>
            <a:fillRect/>
          </a:stretch>
        </p:blipFill>
        <p:spPr>
          <a:xfrm>
            <a:off x="1517333" y="4147650"/>
            <a:ext cx="3800162" cy="2234495"/>
          </a:xfrm>
          <a:prstGeom prst="rect">
            <a:avLst/>
          </a:prstGeom>
        </p:spPr>
      </p:pic>
      <p:pic>
        <p:nvPicPr>
          <p:cNvPr id="3" name="Picture 2" descr="Raspberry Pi 5/16GB">
            <a:extLst>
              <a:ext uri="{FF2B5EF4-FFF2-40B4-BE49-F238E27FC236}">
                <a16:creationId xmlns:a16="http://schemas.microsoft.com/office/drawing/2014/main" id="{A50F5A8E-EFC0-9B30-764F-54DFB32DB2B9}"/>
              </a:ext>
            </a:extLst>
          </p:cNvPr>
          <p:cNvPicPr>
            <a:picLocks noChangeAspect="1"/>
          </p:cNvPicPr>
          <p:nvPr/>
        </p:nvPicPr>
        <p:blipFill>
          <a:blip r:embed="rId4"/>
          <a:srcRect t="8894" b="16158"/>
          <a:stretch/>
        </p:blipFill>
        <p:spPr>
          <a:xfrm>
            <a:off x="5609108" y="4070258"/>
            <a:ext cx="3340185" cy="2286091"/>
          </a:xfrm>
          <a:prstGeom prst="rect">
            <a:avLst/>
          </a:prstGeom>
        </p:spPr>
      </p:pic>
    </p:spTree>
    <p:extLst>
      <p:ext uri="{BB962C8B-B14F-4D97-AF65-F5344CB8AC3E}">
        <p14:creationId xmlns:p14="http://schemas.microsoft.com/office/powerpoint/2010/main" val="88299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466B65-8EFB-D14C-FE70-979C70D18B9C}"/>
              </a:ext>
            </a:extLst>
          </p:cNvPr>
          <p:cNvSpPr>
            <a:spLocks noGrp="1"/>
          </p:cNvSpPr>
          <p:nvPr/>
        </p:nvSpPr>
        <p:spPr>
          <a:xfrm>
            <a:off x="4005134" y="437291"/>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pPr algn="ctr"/>
            <a:r>
              <a:rPr lang="en-US" sz="5000">
                <a:solidFill>
                  <a:srgbClr val="0070C0"/>
                </a:solidFill>
              </a:rPr>
              <a:t>Thank You</a:t>
            </a:r>
            <a:endParaRPr lang="en-US"/>
          </a:p>
        </p:txBody>
      </p:sp>
      <p:pic>
        <p:nvPicPr>
          <p:cNvPr id="16" name="Picture 15" descr="A black and white line art of a bottle and a pill&#10;&#10;Description automatically generated">
            <a:extLst>
              <a:ext uri="{FF2B5EF4-FFF2-40B4-BE49-F238E27FC236}">
                <a16:creationId xmlns:a16="http://schemas.microsoft.com/office/drawing/2014/main" id="{2168EE12-6D0F-DE76-3592-314E110EA929}"/>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18" name="TextBox 17">
            <a:extLst>
              <a:ext uri="{FF2B5EF4-FFF2-40B4-BE49-F238E27FC236}">
                <a16:creationId xmlns:a16="http://schemas.microsoft.com/office/drawing/2014/main" id="{5141426C-155C-7F81-0582-CFC842BB438F}"/>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4BC406-1584-A7F7-A390-93AAD90F20F3}"/>
              </a:ext>
            </a:extLst>
          </p:cNvPr>
          <p:cNvSpPr txBox="1">
            <a:spLocks/>
          </p:cNvSpPr>
          <p:nvPr/>
        </p:nvSpPr>
        <p:spPr>
          <a:xfrm>
            <a:off x="4142233" y="1109235"/>
            <a:ext cx="4098391" cy="5621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pPr algn="ctr"/>
            <a:r>
              <a:rPr lang="en-US" sz="4000">
                <a:solidFill>
                  <a:srgbClr val="0070C0"/>
                </a:solidFill>
              </a:rPr>
              <a:t>MEET THE TEAM</a:t>
            </a:r>
          </a:p>
        </p:txBody>
      </p:sp>
      <p:pic>
        <p:nvPicPr>
          <p:cNvPr id="4" name="Picture 2">
            <a:extLst>
              <a:ext uri="{FF2B5EF4-FFF2-40B4-BE49-F238E27FC236}">
                <a16:creationId xmlns:a16="http://schemas.microsoft.com/office/drawing/2014/main" id="{4974092B-9715-D4EF-FCB7-57725A0D66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2" r="23857"/>
          <a:stretch/>
        </p:blipFill>
        <p:spPr bwMode="auto">
          <a:xfrm>
            <a:off x="771684" y="1716396"/>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D639C0-74B0-9357-1D5C-FAE821501A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00" r="13168"/>
          <a:stretch/>
        </p:blipFill>
        <p:spPr bwMode="auto">
          <a:xfrm>
            <a:off x="2605167" y="1709653"/>
            <a:ext cx="1657351" cy="2238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3455802-D3BD-7191-59D2-E3F36CAB6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651" y="1716396"/>
            <a:ext cx="1657349" cy="2238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900FE89D-D1A6-FD2C-6F3D-9B0CC9BC72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370"/>
          <a:stretch/>
        </p:blipFill>
        <p:spPr bwMode="auto">
          <a:xfrm>
            <a:off x="8105615" y="1713913"/>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02E3C0FE-0711-D2EE-0386-8835C85986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9096" y="1723137"/>
            <a:ext cx="1657350" cy="22383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D9FF96-0E08-02F5-01A7-1291E987476A}"/>
              </a:ext>
            </a:extLst>
          </p:cNvPr>
          <p:cNvSpPr txBox="1"/>
          <p:nvPr/>
        </p:nvSpPr>
        <p:spPr>
          <a:xfrm>
            <a:off x="768968" y="4669984"/>
            <a:ext cx="1662782" cy="1107996"/>
          </a:xfrm>
          <a:prstGeom prst="rect">
            <a:avLst/>
          </a:prstGeom>
          <a:noFill/>
        </p:spPr>
        <p:txBody>
          <a:bodyPr wrap="square" lIns="91440" tIns="45720" rIns="91440" bIns="45720" rtlCol="0" anchor="t">
            <a:spAutoFit/>
          </a:bodyPr>
          <a:lstStyle/>
          <a:p>
            <a:pPr marL="285750" indent="-285750">
              <a:buFont typeface="Arial"/>
              <a:buChar char="•"/>
            </a:pPr>
            <a:r>
              <a:rPr lang="en-US" sz="1500">
                <a:solidFill>
                  <a:srgbClr val="000000"/>
                </a:solidFill>
              </a:rPr>
              <a:t>Power Supply</a:t>
            </a:r>
            <a:r>
              <a:rPr lang="en-US">
                <a:solidFill>
                  <a:srgbClr val="000000"/>
                </a:solidFill>
              </a:rPr>
              <a:t> &amp; </a:t>
            </a:r>
            <a:r>
              <a:rPr lang="en-US" sz="1500">
                <a:solidFill>
                  <a:srgbClr val="000000"/>
                </a:solidFill>
              </a:rPr>
              <a:t>Regulation</a:t>
            </a:r>
          </a:p>
          <a:p>
            <a:pPr marL="285750" indent="-285750">
              <a:buFont typeface="Arial"/>
              <a:buChar char="•"/>
            </a:pPr>
            <a:r>
              <a:rPr lang="en-US" sz="1500">
                <a:solidFill>
                  <a:srgbClr val="000000"/>
                </a:solidFill>
              </a:rPr>
              <a:t>Circuit Design</a:t>
            </a:r>
          </a:p>
          <a:p>
            <a:pPr marL="285750" indent="-285750">
              <a:buFont typeface="Arial"/>
              <a:buChar char="•"/>
            </a:pPr>
            <a:endParaRPr lang="en-US" sz="1500">
              <a:solidFill>
                <a:srgbClr val="000000"/>
              </a:solidFill>
            </a:endParaRPr>
          </a:p>
        </p:txBody>
      </p:sp>
      <p:sp>
        <p:nvSpPr>
          <p:cNvPr id="28" name="TextBox 27">
            <a:extLst>
              <a:ext uri="{FF2B5EF4-FFF2-40B4-BE49-F238E27FC236}">
                <a16:creationId xmlns:a16="http://schemas.microsoft.com/office/drawing/2014/main" id="{1CAF1D78-F40C-A7A7-01C6-9E1ABBFE18F4}"/>
              </a:ext>
            </a:extLst>
          </p:cNvPr>
          <p:cNvSpPr txBox="1"/>
          <p:nvPr/>
        </p:nvSpPr>
        <p:spPr>
          <a:xfrm>
            <a:off x="868839" y="3962911"/>
            <a:ext cx="1463040" cy="707886"/>
          </a:xfrm>
          <a:prstGeom prst="rect">
            <a:avLst/>
          </a:prstGeom>
          <a:noFill/>
        </p:spPr>
        <p:txBody>
          <a:bodyPr wrap="square" rtlCol="0">
            <a:spAutoFit/>
          </a:bodyPr>
          <a:lstStyle/>
          <a:p>
            <a:pPr algn="ctr"/>
            <a:r>
              <a:rPr lang="en-US" sz="2000">
                <a:solidFill>
                  <a:srgbClr val="000000"/>
                </a:solidFill>
              </a:rPr>
              <a:t>Jonathan Cerniaz</a:t>
            </a:r>
          </a:p>
        </p:txBody>
      </p:sp>
      <p:sp>
        <p:nvSpPr>
          <p:cNvPr id="30" name="TextBox 29">
            <a:extLst>
              <a:ext uri="{FF2B5EF4-FFF2-40B4-BE49-F238E27FC236}">
                <a16:creationId xmlns:a16="http://schemas.microsoft.com/office/drawing/2014/main" id="{2DF704A5-D2FA-FCF4-51AB-00F6D87CA638}"/>
              </a:ext>
            </a:extLst>
          </p:cNvPr>
          <p:cNvSpPr txBox="1"/>
          <p:nvPr/>
        </p:nvSpPr>
        <p:spPr>
          <a:xfrm>
            <a:off x="2702327" y="3962912"/>
            <a:ext cx="1463040" cy="707886"/>
          </a:xfrm>
          <a:prstGeom prst="rect">
            <a:avLst/>
          </a:prstGeom>
          <a:noFill/>
        </p:spPr>
        <p:txBody>
          <a:bodyPr wrap="square" rtlCol="0">
            <a:spAutoFit/>
          </a:bodyPr>
          <a:lstStyle/>
          <a:p>
            <a:pPr algn="ctr"/>
            <a:r>
              <a:rPr lang="en-US" sz="2000">
                <a:solidFill>
                  <a:srgbClr val="000000"/>
                </a:solidFill>
              </a:rPr>
              <a:t>Jehmel</a:t>
            </a:r>
          </a:p>
          <a:p>
            <a:pPr algn="ctr"/>
            <a:r>
              <a:rPr lang="en-US" sz="2000">
                <a:solidFill>
                  <a:srgbClr val="000000"/>
                </a:solidFill>
              </a:rPr>
              <a:t>Espiritu</a:t>
            </a:r>
          </a:p>
        </p:txBody>
      </p:sp>
      <p:sp>
        <p:nvSpPr>
          <p:cNvPr id="32" name="TextBox 31">
            <a:extLst>
              <a:ext uri="{FF2B5EF4-FFF2-40B4-BE49-F238E27FC236}">
                <a16:creationId xmlns:a16="http://schemas.microsoft.com/office/drawing/2014/main" id="{5FAC84EE-54E3-A7EE-539C-F3227A667586}"/>
              </a:ext>
            </a:extLst>
          </p:cNvPr>
          <p:cNvSpPr txBox="1"/>
          <p:nvPr/>
        </p:nvSpPr>
        <p:spPr>
          <a:xfrm>
            <a:off x="4543279" y="3955440"/>
            <a:ext cx="1455570" cy="707886"/>
          </a:xfrm>
          <a:prstGeom prst="rect">
            <a:avLst/>
          </a:prstGeom>
          <a:noFill/>
        </p:spPr>
        <p:txBody>
          <a:bodyPr wrap="square" rtlCol="0">
            <a:spAutoFit/>
          </a:bodyPr>
          <a:lstStyle/>
          <a:p>
            <a:pPr algn="ctr"/>
            <a:r>
              <a:rPr lang="en-US" sz="2000">
                <a:solidFill>
                  <a:srgbClr val="000000"/>
                </a:solidFill>
              </a:rPr>
              <a:t>Jeremy Espiritu</a:t>
            </a:r>
          </a:p>
        </p:txBody>
      </p:sp>
      <p:sp>
        <p:nvSpPr>
          <p:cNvPr id="34" name="TextBox 33">
            <a:extLst>
              <a:ext uri="{FF2B5EF4-FFF2-40B4-BE49-F238E27FC236}">
                <a16:creationId xmlns:a16="http://schemas.microsoft.com/office/drawing/2014/main" id="{C2F06B38-C448-85B2-7B9C-61C87BB45189}"/>
              </a:ext>
            </a:extLst>
          </p:cNvPr>
          <p:cNvSpPr txBox="1"/>
          <p:nvPr/>
        </p:nvSpPr>
        <p:spPr>
          <a:xfrm>
            <a:off x="6369282" y="3962910"/>
            <a:ext cx="1463040" cy="707886"/>
          </a:xfrm>
          <a:prstGeom prst="rect">
            <a:avLst/>
          </a:prstGeom>
          <a:noFill/>
        </p:spPr>
        <p:txBody>
          <a:bodyPr wrap="square" rtlCol="0">
            <a:spAutoFit/>
          </a:bodyPr>
          <a:lstStyle/>
          <a:p>
            <a:pPr algn="ctr"/>
            <a:r>
              <a:rPr lang="en-US" sz="2000">
                <a:solidFill>
                  <a:srgbClr val="000000"/>
                </a:solidFill>
              </a:rPr>
              <a:t>Joseph Guzman</a:t>
            </a:r>
          </a:p>
        </p:txBody>
      </p:sp>
      <p:sp>
        <p:nvSpPr>
          <p:cNvPr id="36" name="TextBox 35">
            <a:extLst>
              <a:ext uri="{FF2B5EF4-FFF2-40B4-BE49-F238E27FC236}">
                <a16:creationId xmlns:a16="http://schemas.microsoft.com/office/drawing/2014/main" id="{940E3014-BC66-0461-A37A-EF183BD7EF1E}"/>
              </a:ext>
            </a:extLst>
          </p:cNvPr>
          <p:cNvSpPr txBox="1"/>
          <p:nvPr/>
        </p:nvSpPr>
        <p:spPr>
          <a:xfrm>
            <a:off x="8202770" y="3962914"/>
            <a:ext cx="1463040" cy="707886"/>
          </a:xfrm>
          <a:prstGeom prst="rect">
            <a:avLst/>
          </a:prstGeom>
          <a:noFill/>
        </p:spPr>
        <p:txBody>
          <a:bodyPr wrap="square" rtlCol="0">
            <a:spAutoFit/>
          </a:bodyPr>
          <a:lstStyle/>
          <a:p>
            <a:pPr algn="ctr"/>
            <a:r>
              <a:rPr lang="en-US" sz="2000">
                <a:solidFill>
                  <a:srgbClr val="000000"/>
                </a:solidFill>
              </a:rPr>
              <a:t>Afzal </a:t>
            </a:r>
          </a:p>
          <a:p>
            <a:pPr algn="ctr"/>
            <a:r>
              <a:rPr lang="en-US" sz="2000">
                <a:solidFill>
                  <a:srgbClr val="000000"/>
                </a:solidFill>
              </a:rPr>
              <a:t>Hakim</a:t>
            </a:r>
          </a:p>
        </p:txBody>
      </p:sp>
      <p:sp>
        <p:nvSpPr>
          <p:cNvPr id="38" name="TextBox 37">
            <a:extLst>
              <a:ext uri="{FF2B5EF4-FFF2-40B4-BE49-F238E27FC236}">
                <a16:creationId xmlns:a16="http://schemas.microsoft.com/office/drawing/2014/main" id="{DA1966F8-C7E6-FB30-E208-9455B64A4624}"/>
              </a:ext>
            </a:extLst>
          </p:cNvPr>
          <p:cNvSpPr txBox="1"/>
          <p:nvPr/>
        </p:nvSpPr>
        <p:spPr>
          <a:xfrm>
            <a:off x="10036251" y="3962914"/>
            <a:ext cx="1463040" cy="707886"/>
          </a:xfrm>
          <a:prstGeom prst="rect">
            <a:avLst/>
          </a:prstGeom>
          <a:noFill/>
        </p:spPr>
        <p:txBody>
          <a:bodyPr wrap="square" rtlCol="0">
            <a:spAutoFit/>
          </a:bodyPr>
          <a:lstStyle/>
          <a:p>
            <a:pPr algn="ctr"/>
            <a:r>
              <a:rPr lang="en-US" sz="2000">
                <a:solidFill>
                  <a:srgbClr val="000000"/>
                </a:solidFill>
              </a:rPr>
              <a:t>Lee Roger</a:t>
            </a:r>
          </a:p>
          <a:p>
            <a:pPr algn="ctr"/>
            <a:r>
              <a:rPr lang="en-US" sz="2000" b="0" i="0" u="none" strike="noStrike">
                <a:solidFill>
                  <a:srgbClr val="000000"/>
                </a:solidFill>
                <a:effectLst/>
              </a:rPr>
              <a:t>Ordinario</a:t>
            </a:r>
            <a:endParaRPr lang="en-US" sz="2000">
              <a:solidFill>
                <a:srgbClr val="000000"/>
              </a:solidFill>
            </a:endParaRPr>
          </a:p>
        </p:txBody>
      </p:sp>
      <p:pic>
        <p:nvPicPr>
          <p:cNvPr id="10" name="Picture 9" descr="A person smiling for a selfie&#10;&#10;Description automatically generated">
            <a:extLst>
              <a:ext uri="{FF2B5EF4-FFF2-40B4-BE49-F238E27FC236}">
                <a16:creationId xmlns:a16="http://schemas.microsoft.com/office/drawing/2014/main" id="{C13C0DE2-0103-CCBD-204D-CE64CBAD593F}"/>
              </a:ext>
            </a:extLst>
          </p:cNvPr>
          <p:cNvPicPr>
            <a:picLocks noChangeAspect="1"/>
          </p:cNvPicPr>
          <p:nvPr/>
        </p:nvPicPr>
        <p:blipFill>
          <a:blip r:embed="rId8"/>
          <a:srcRect l="-791" t="5917" r="-395" b="592"/>
          <a:stretch/>
        </p:blipFill>
        <p:spPr>
          <a:xfrm>
            <a:off x="6191429" y="1712521"/>
            <a:ext cx="1824543" cy="2247707"/>
          </a:xfrm>
          <a:prstGeom prst="rect">
            <a:avLst/>
          </a:prstGeom>
        </p:spPr>
      </p:pic>
      <p:sp>
        <p:nvSpPr>
          <p:cNvPr id="7" name="TextBox 17">
            <a:extLst>
              <a:ext uri="{FF2B5EF4-FFF2-40B4-BE49-F238E27FC236}">
                <a16:creationId xmlns:a16="http://schemas.microsoft.com/office/drawing/2014/main" id="{2EB73874-7BA0-6F9E-2EED-865DA325D8FD}"/>
              </a:ext>
            </a:extLst>
          </p:cNvPr>
          <p:cNvSpPr txBox="1"/>
          <p:nvPr/>
        </p:nvSpPr>
        <p:spPr>
          <a:xfrm>
            <a:off x="2523910" y="4701574"/>
            <a:ext cx="1826685" cy="7848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500">
                <a:solidFill>
                  <a:srgbClr val="000000"/>
                </a:solidFill>
              </a:rPr>
              <a:t>Software Development   of Interface</a:t>
            </a:r>
          </a:p>
        </p:txBody>
      </p:sp>
      <p:sp>
        <p:nvSpPr>
          <p:cNvPr id="11" name="TextBox 19">
            <a:extLst>
              <a:ext uri="{FF2B5EF4-FFF2-40B4-BE49-F238E27FC236}">
                <a16:creationId xmlns:a16="http://schemas.microsoft.com/office/drawing/2014/main" id="{1F2EA6C6-C3A5-4B73-C337-717A4A8A872B}"/>
              </a:ext>
            </a:extLst>
          </p:cNvPr>
          <p:cNvSpPr txBox="1"/>
          <p:nvPr/>
        </p:nvSpPr>
        <p:spPr>
          <a:xfrm>
            <a:off x="8202967" y="4699401"/>
            <a:ext cx="1660818"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1500">
                <a:solidFill>
                  <a:srgbClr val="000000"/>
                </a:solidFill>
              </a:rPr>
              <a:t>Log tracking and Security</a:t>
            </a:r>
            <a:endParaRPr lang="en-US" sz="1500"/>
          </a:p>
        </p:txBody>
      </p:sp>
      <p:sp>
        <p:nvSpPr>
          <p:cNvPr id="12" name="TextBox 21">
            <a:extLst>
              <a:ext uri="{FF2B5EF4-FFF2-40B4-BE49-F238E27FC236}">
                <a16:creationId xmlns:a16="http://schemas.microsoft.com/office/drawing/2014/main" id="{49D3DF13-F686-7885-6DB4-428942FBF656}"/>
              </a:ext>
            </a:extLst>
          </p:cNvPr>
          <p:cNvSpPr txBox="1"/>
          <p:nvPr/>
        </p:nvSpPr>
        <p:spPr>
          <a:xfrm>
            <a:off x="9939096" y="4669984"/>
            <a:ext cx="1640346"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solidFill>
                  <a:srgbClr val="000000"/>
                </a:solidFill>
              </a:rPr>
              <a:t>Pill Storage System and Organization</a:t>
            </a:r>
          </a:p>
          <a:p>
            <a:pPr marL="285750" indent="-285750">
              <a:buFont typeface="Arial" panose="020B0604020202020204" pitchFamily="34" charset="0"/>
              <a:buChar char="•"/>
            </a:pPr>
            <a:r>
              <a:rPr lang="en-US" sz="1500">
                <a:solidFill>
                  <a:srgbClr val="000000"/>
                </a:solidFill>
              </a:rPr>
              <a:t>Soldering</a:t>
            </a:r>
          </a:p>
        </p:txBody>
      </p:sp>
      <p:sp>
        <p:nvSpPr>
          <p:cNvPr id="13" name="TextBox 23">
            <a:extLst>
              <a:ext uri="{FF2B5EF4-FFF2-40B4-BE49-F238E27FC236}">
                <a16:creationId xmlns:a16="http://schemas.microsoft.com/office/drawing/2014/main" id="{FBFA847B-2CA0-417A-D7E9-1369EAA2FB11}"/>
              </a:ext>
            </a:extLst>
          </p:cNvPr>
          <p:cNvSpPr txBox="1"/>
          <p:nvPr/>
        </p:nvSpPr>
        <p:spPr>
          <a:xfrm>
            <a:off x="4436105" y="4701574"/>
            <a:ext cx="1833356"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solidFill>
                  <a:srgbClr val="000000"/>
                </a:solidFill>
              </a:rPr>
              <a:t>Software</a:t>
            </a:r>
            <a:r>
              <a:rPr lang="en-US" sz="1500"/>
              <a:t> Development   of Interface</a:t>
            </a:r>
          </a:p>
          <a:p>
            <a:pPr marL="285750" indent="-285750">
              <a:buFont typeface="Arial" panose="020B0604020202020204" pitchFamily="34" charset="0"/>
              <a:buChar char="•"/>
            </a:pPr>
            <a:endParaRPr lang="en-US" sz="1500"/>
          </a:p>
        </p:txBody>
      </p:sp>
      <p:sp>
        <p:nvSpPr>
          <p:cNvPr id="14" name="TextBox 17">
            <a:extLst>
              <a:ext uri="{FF2B5EF4-FFF2-40B4-BE49-F238E27FC236}">
                <a16:creationId xmlns:a16="http://schemas.microsoft.com/office/drawing/2014/main" id="{12D47A2A-9AEF-92C0-580C-DF10D75AA289}"/>
              </a:ext>
            </a:extLst>
          </p:cNvPr>
          <p:cNvSpPr txBox="1"/>
          <p:nvPr/>
        </p:nvSpPr>
        <p:spPr>
          <a:xfrm>
            <a:off x="6086620" y="4670682"/>
            <a:ext cx="2153256" cy="7848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Sans-Serif"/>
              <a:buChar char="•"/>
            </a:pPr>
            <a:r>
              <a:rPr lang="en-US" sz="1500"/>
              <a:t>System prototyping and calibration</a:t>
            </a:r>
          </a:p>
          <a:p>
            <a:pPr marL="285750" indent="-285750">
              <a:buFont typeface="Arial,Sans-Serif"/>
              <a:buChar char="•"/>
            </a:pPr>
            <a:r>
              <a:rPr lang="en-US" sz="1500"/>
              <a:t>3D Design</a:t>
            </a:r>
          </a:p>
        </p:txBody>
      </p:sp>
    </p:spTree>
    <p:extLst>
      <p:ext uri="{BB962C8B-B14F-4D97-AF65-F5344CB8AC3E}">
        <p14:creationId xmlns:p14="http://schemas.microsoft.com/office/powerpoint/2010/main" val="2018400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FC74B6C-7320-55AD-4055-62A44465173B}"/>
              </a:ext>
            </a:extLst>
          </p:cNvPr>
          <p:cNvSpPr txBox="1"/>
          <p:nvPr/>
        </p:nvSpPr>
        <p:spPr>
          <a:xfrm>
            <a:off x="6191241" y="1363812"/>
            <a:ext cx="510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0070C0"/>
                </a:solidFill>
              </a:rPr>
              <a:t>PROJECT OVERVIEW</a:t>
            </a:r>
          </a:p>
        </p:txBody>
      </p:sp>
      <p:pic>
        <p:nvPicPr>
          <p:cNvPr id="4" name="Picture 3" descr="A black and white line art of a bottle and a pill&#10;&#10;Description automatically generated">
            <a:extLst>
              <a:ext uri="{FF2B5EF4-FFF2-40B4-BE49-F238E27FC236}">
                <a16:creationId xmlns:a16="http://schemas.microsoft.com/office/drawing/2014/main" id="{A5560916-188B-A416-59E7-0ECCDCE99F76}"/>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8F30283D-2780-DD1D-A577-1882657F5DA8}"/>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3" name="TextBox 2">
            <a:extLst>
              <a:ext uri="{FF2B5EF4-FFF2-40B4-BE49-F238E27FC236}">
                <a16:creationId xmlns:a16="http://schemas.microsoft.com/office/drawing/2014/main" id="{182D156F-C423-FD38-7864-63F76338CB04}"/>
              </a:ext>
            </a:extLst>
          </p:cNvPr>
          <p:cNvSpPr txBox="1"/>
          <p:nvPr/>
        </p:nvSpPr>
        <p:spPr>
          <a:xfrm>
            <a:off x="6335057" y="2286853"/>
            <a:ext cx="5530711"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a:p>
            <a:pPr algn="ctr"/>
            <a:r>
              <a:rPr lang="en-US" sz="2400">
                <a:cs typeface="Arial"/>
              </a:rPr>
              <a:t>"Our project consists of..." </a:t>
            </a:r>
          </a:p>
          <a:p>
            <a:pPr algn="ctr"/>
            <a:endParaRPr lang="en-US" sz="2400">
              <a:cs typeface="Arial"/>
            </a:endParaRPr>
          </a:p>
          <a:p>
            <a:pPr marL="342900" indent="-342900">
              <a:buFont typeface="Arial"/>
              <a:buChar char="•"/>
            </a:pPr>
            <a:r>
              <a:rPr lang="en-US" sz="2400">
                <a:cs typeface="Arial"/>
              </a:rPr>
              <a:t>Pill Dispensing</a:t>
            </a:r>
          </a:p>
          <a:p>
            <a:pPr marL="342900" indent="-342900">
              <a:buFont typeface="Arial"/>
              <a:buChar char="•"/>
            </a:pPr>
            <a:r>
              <a:rPr lang="en-US" sz="2400">
                <a:cs typeface="Arial"/>
              </a:rPr>
              <a:t>Touchscreen Display </a:t>
            </a:r>
          </a:p>
          <a:p>
            <a:pPr marL="342900" indent="-342900">
              <a:buFont typeface="Arial"/>
              <a:buChar char="•"/>
            </a:pPr>
            <a:r>
              <a:rPr lang="en-US" sz="2400">
                <a:cs typeface="Arial"/>
              </a:rPr>
              <a:t>Authenticators and Cloud Database </a:t>
            </a:r>
          </a:p>
          <a:p>
            <a:pPr marL="342900" indent="-342900">
              <a:buFont typeface="Arial"/>
              <a:buChar char="•"/>
            </a:pPr>
            <a:endParaRPr lang="en-US" sz="2400">
              <a:cs typeface="Arial"/>
            </a:endParaRPr>
          </a:p>
          <a:p>
            <a:pPr marL="342900" indent="-342900">
              <a:buFont typeface="Arial"/>
              <a:buChar char="•"/>
            </a:pPr>
            <a:endParaRPr lang="en-US" sz="2400">
              <a:cs typeface="Arial"/>
            </a:endParaRPr>
          </a:p>
        </p:txBody>
      </p:sp>
    </p:spTree>
    <p:extLst>
      <p:ext uri="{BB962C8B-B14F-4D97-AF65-F5344CB8AC3E}">
        <p14:creationId xmlns:p14="http://schemas.microsoft.com/office/powerpoint/2010/main" val="224145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62ED402-61AC-F4FC-D96D-3FBA27BF4EED}"/>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A6C5E959-20C0-D9EA-D681-2DD3682C22F1}"/>
              </a:ext>
            </a:extLst>
          </p:cNvPr>
          <p:cNvSpPr txBox="1"/>
          <p:nvPr/>
        </p:nvSpPr>
        <p:spPr>
          <a:xfrm>
            <a:off x="6351325" y="1363812"/>
            <a:ext cx="510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0070C0"/>
                </a:solidFill>
              </a:rPr>
              <a:t>OUR 3 DEMOS</a:t>
            </a:r>
          </a:p>
        </p:txBody>
      </p:sp>
      <p:pic>
        <p:nvPicPr>
          <p:cNvPr id="4" name="Picture 3" descr="A black and white line art of a bottle and a pill&#10;&#10;Description automatically generated">
            <a:extLst>
              <a:ext uri="{FF2B5EF4-FFF2-40B4-BE49-F238E27FC236}">
                <a16:creationId xmlns:a16="http://schemas.microsoft.com/office/drawing/2014/main" id="{E38397D4-BA3E-0F67-7624-B10E72D69845}"/>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353737BB-A8C7-7F06-EB95-EDD5E493B2F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2" name="TextBox 1">
            <a:extLst>
              <a:ext uri="{FF2B5EF4-FFF2-40B4-BE49-F238E27FC236}">
                <a16:creationId xmlns:a16="http://schemas.microsoft.com/office/drawing/2014/main" id="{F0E3398F-A47A-3ECE-5BB6-D91A256A0A79}"/>
              </a:ext>
            </a:extLst>
          </p:cNvPr>
          <p:cNvSpPr txBox="1"/>
          <p:nvPr/>
        </p:nvSpPr>
        <p:spPr>
          <a:xfrm>
            <a:off x="6335058" y="2286853"/>
            <a:ext cx="514531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85750" algn="ctr" rtl="0">
              <a:buFont typeface=""/>
              <a:buAutoNum type="arabicPeriod"/>
            </a:pPr>
            <a:r>
              <a:rPr lang="en-US" sz="2400" baseline="0">
                <a:latin typeface="Tenorite"/>
                <a:ea typeface="Arial"/>
                <a:cs typeface="Arial"/>
              </a:rPr>
              <a:t>Dispense Mechanism &amp; Storage</a:t>
            </a:r>
            <a:r>
              <a:rPr lang="en-US" sz="2400">
                <a:latin typeface="Tenorite"/>
                <a:ea typeface="Arial"/>
                <a:cs typeface="Arial"/>
              </a:rPr>
              <a:t>​</a:t>
            </a:r>
          </a:p>
          <a:p>
            <a:pPr marL="285750" indent="-285750" algn="ctr">
              <a:buAutoNum type="arabicPeriod"/>
            </a:pPr>
            <a:endParaRPr lang="en-US" sz="2400">
              <a:latin typeface="Tenorite"/>
              <a:ea typeface="Arial"/>
              <a:cs typeface="Arial"/>
            </a:endParaRPr>
          </a:p>
          <a:p>
            <a:pPr marL="285750" lvl="0" indent="-285750" algn="ctr" rtl="0">
              <a:buFont typeface=""/>
              <a:buAutoNum type="arabicPeriod" startAt="2"/>
            </a:pPr>
            <a:r>
              <a:rPr lang="en-US" sz="2400">
                <a:latin typeface="Tenorite"/>
                <a:ea typeface="Arial"/>
                <a:cs typeface="Arial"/>
              </a:rPr>
              <a:t>Displaying</a:t>
            </a:r>
            <a:r>
              <a:rPr lang="en-US" sz="2400" baseline="0">
                <a:latin typeface="Tenorite"/>
                <a:ea typeface="Arial"/>
                <a:cs typeface="Arial"/>
              </a:rPr>
              <a:t> User </a:t>
            </a:r>
            <a:r>
              <a:rPr lang="en-US" sz="2400">
                <a:latin typeface="Tenorite"/>
                <a:ea typeface="Arial"/>
                <a:cs typeface="Arial"/>
              </a:rPr>
              <a:t>Interface​</a:t>
            </a:r>
          </a:p>
          <a:p>
            <a:pPr marL="285750" indent="-285750" algn="ctr">
              <a:buAutoNum type="arabicPeriod" startAt="2"/>
            </a:pPr>
            <a:endParaRPr lang="en-US" sz="2400">
              <a:latin typeface="Tenorite"/>
              <a:ea typeface="Arial"/>
              <a:cs typeface="Arial"/>
            </a:endParaRPr>
          </a:p>
          <a:p>
            <a:pPr marL="285750" indent="-285750" algn="ctr">
              <a:buFont typeface=""/>
              <a:buAutoNum type="arabicPeriod" startAt="3"/>
            </a:pPr>
            <a:r>
              <a:rPr lang="en-US" sz="2400" baseline="0">
                <a:latin typeface="Tenorite"/>
                <a:ea typeface="Arial"/>
                <a:cs typeface="Arial"/>
              </a:rPr>
              <a:t>Authentication </a:t>
            </a:r>
            <a:r>
              <a:rPr lang="en-US" sz="2400">
                <a:latin typeface="Tenorite"/>
                <a:ea typeface="Arial"/>
                <a:cs typeface="Arial"/>
              </a:rPr>
              <a:t>&amp; Security</a:t>
            </a:r>
          </a:p>
          <a:p>
            <a:pPr marL="285750" indent="-285750" algn="ctr">
              <a:buAutoNum type="arabicPeriod" startAt="3"/>
            </a:pPr>
            <a:endParaRPr lang="en-US" sz="2400">
              <a:latin typeface="Tenorite"/>
              <a:ea typeface="Arial"/>
              <a:cs typeface="Arial"/>
            </a:endParaRPr>
          </a:p>
          <a:p>
            <a:pPr algn="ctr"/>
            <a:r>
              <a:rPr lang="en-US" sz="2400">
                <a:latin typeface="Tenorite"/>
                <a:ea typeface="Arial"/>
                <a:cs typeface="Arial"/>
              </a:rPr>
              <a:t>Final: Dr</a:t>
            </a:r>
            <a:r>
              <a:rPr lang="en-US" sz="2400" baseline="0">
                <a:latin typeface="Tenorite"/>
                <a:ea typeface="Arial"/>
                <a:cs typeface="Arial"/>
              </a:rPr>
              <a:t>. Pill </a:t>
            </a:r>
            <a:r>
              <a:rPr lang="en-US" sz="2400">
                <a:latin typeface="Tenorite"/>
                <a:ea typeface="Arial"/>
                <a:cs typeface="Arial"/>
              </a:rPr>
              <a:t>The</a:t>
            </a:r>
            <a:r>
              <a:rPr lang="en-US" sz="2400" baseline="0">
                <a:latin typeface="Tenorite"/>
                <a:ea typeface="Arial"/>
                <a:cs typeface="Arial"/>
              </a:rPr>
              <a:t> </a:t>
            </a:r>
            <a:r>
              <a:rPr lang="en-US" sz="2400">
                <a:latin typeface="Tenorite"/>
                <a:ea typeface="Arial"/>
                <a:cs typeface="Arial"/>
              </a:rPr>
              <a:t>Automatic</a:t>
            </a:r>
            <a:r>
              <a:rPr lang="en-US" sz="2400" baseline="0">
                <a:latin typeface="Tenorite"/>
                <a:ea typeface="Arial"/>
                <a:cs typeface="Arial"/>
              </a:rPr>
              <a:t> Pill </a:t>
            </a:r>
            <a:r>
              <a:rPr lang="en-US" sz="2400">
                <a:latin typeface="Tenorite"/>
                <a:ea typeface="Arial"/>
                <a:cs typeface="Arial"/>
              </a:rPr>
              <a:t>Dispenser</a:t>
            </a:r>
            <a:endParaRPr lang="en-US"/>
          </a:p>
        </p:txBody>
      </p:sp>
    </p:spTree>
    <p:extLst>
      <p:ext uri="{BB962C8B-B14F-4D97-AF65-F5344CB8AC3E}">
        <p14:creationId xmlns:p14="http://schemas.microsoft.com/office/powerpoint/2010/main" val="159825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F70DAE-9CA1-6BDD-A690-F4F85A504EA3}"/>
              </a:ext>
            </a:extLst>
          </p:cNvPr>
          <p:cNvSpPr>
            <a:spLocks noGrp="1"/>
          </p:cNvSpPr>
          <p:nvPr>
            <p:ph type="sldNum" sz="quarter" idx="12"/>
          </p:nvPr>
        </p:nvSpPr>
        <p:spPr/>
        <p:txBody>
          <a:bodyPr/>
          <a:lstStyle/>
          <a:p>
            <a:fld id="{A49DFD55-3C28-40EF-9E31-A92D2E4017FF}" type="slidenum">
              <a:rPr lang="en-US" smtClean="0"/>
              <a:pPr/>
              <a:t>5</a:t>
            </a:fld>
            <a:endParaRPr lang="en-US"/>
          </a:p>
        </p:txBody>
      </p:sp>
      <p:sp>
        <p:nvSpPr>
          <p:cNvPr id="8" name="Title 1">
            <a:extLst>
              <a:ext uri="{FF2B5EF4-FFF2-40B4-BE49-F238E27FC236}">
                <a16:creationId xmlns:a16="http://schemas.microsoft.com/office/drawing/2014/main" id="{98FF7713-8FA4-3528-6140-1D77FB5058D8}"/>
              </a:ext>
            </a:extLst>
          </p:cNvPr>
          <p:cNvSpPr>
            <a:spLocks noGrp="1"/>
          </p:cNvSpPr>
          <p:nvPr>
            <p:ph type="title"/>
          </p:nvPr>
        </p:nvSpPr>
        <p:spPr>
          <a:xfrm>
            <a:off x="749591" y="997187"/>
            <a:ext cx="9982062" cy="716936"/>
          </a:xfrm>
        </p:spPr>
        <p:txBody>
          <a:bodyPr>
            <a:normAutofit/>
          </a:bodyPr>
          <a:lstStyle/>
          <a:p>
            <a:r>
              <a:rPr lang="en-US" sz="4000">
                <a:solidFill>
                  <a:schemeClr val="accent5">
                    <a:lumMod val="76000"/>
                  </a:schemeClr>
                </a:solidFill>
              </a:rPr>
              <a:t>Today's demo </a:t>
            </a:r>
          </a:p>
        </p:txBody>
      </p:sp>
      <p:sp>
        <p:nvSpPr>
          <p:cNvPr id="9" name="TextBox 8">
            <a:extLst>
              <a:ext uri="{FF2B5EF4-FFF2-40B4-BE49-F238E27FC236}">
                <a16:creationId xmlns:a16="http://schemas.microsoft.com/office/drawing/2014/main" id="{4FF161D7-05BF-E965-5722-E9635362D6FB}"/>
              </a:ext>
            </a:extLst>
          </p:cNvPr>
          <p:cNvSpPr txBox="1"/>
          <p:nvPr/>
        </p:nvSpPr>
        <p:spPr>
          <a:xfrm>
            <a:off x="747911" y="1717382"/>
            <a:ext cx="887472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Dispense Mechanism and Storage</a:t>
            </a:r>
          </a:p>
          <a:p>
            <a:endParaRPr lang="en-US" sz="2400" dirty="0"/>
          </a:p>
          <a:p>
            <a:r>
              <a:rPr lang="en-US" sz="2400" dirty="0"/>
              <a:t> Requirements:  Drop system, storage compartments with funnel, 2 different pills minimum, correct amount of pills dropped</a:t>
            </a:r>
          </a:p>
          <a:p>
            <a:pPr marL="342900" indent="-342900">
              <a:buFont typeface="Calibri"/>
              <a:buChar char="-"/>
            </a:pPr>
            <a:endParaRPr lang="en-US" sz="2400" dirty="0"/>
          </a:p>
          <a:p>
            <a:r>
              <a:rPr lang="en-US" sz="2400" dirty="0"/>
              <a:t> Constraints: Power Consumption, Motor Accuracy, Pill Dispensing Accuracy </a:t>
            </a:r>
          </a:p>
          <a:p>
            <a:endParaRPr lang="en-US" sz="2400" dirty="0"/>
          </a:p>
          <a:p>
            <a:r>
              <a:rPr lang="en-US" sz="2400" dirty="0"/>
              <a:t> Success: Correct pills and amount dispensed, motor efficiently moves, storage dispenses pills smoothly</a:t>
            </a:r>
          </a:p>
          <a:p>
            <a:pPr marL="342900" indent="-342900">
              <a:buFont typeface="Calibri"/>
              <a:buChar char="-"/>
            </a:pPr>
            <a:endParaRPr lang="en-US" sz="2400" dirty="0"/>
          </a:p>
        </p:txBody>
      </p:sp>
      <p:pic>
        <p:nvPicPr>
          <p:cNvPr id="11" name="Picture 10" descr="A black and white line art of a bottle and a pill&#10;&#10;Description automatically generated">
            <a:extLst>
              <a:ext uri="{FF2B5EF4-FFF2-40B4-BE49-F238E27FC236}">
                <a16:creationId xmlns:a16="http://schemas.microsoft.com/office/drawing/2014/main" id="{C74170C4-2137-EB2B-72AF-C9E2B408A0FA}"/>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3" name="TextBox 12">
            <a:extLst>
              <a:ext uri="{FF2B5EF4-FFF2-40B4-BE49-F238E27FC236}">
                <a16:creationId xmlns:a16="http://schemas.microsoft.com/office/drawing/2014/main" id="{A792ADE9-9E27-E809-F6BB-D3EDDD6FD947}"/>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832004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C92E871-AF94-97BA-7691-9ADC8E49F0C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3509954-41C5-FB9F-61A8-15F02852E43A}"/>
              </a:ext>
            </a:extLst>
          </p:cNvPr>
          <p:cNvSpPr>
            <a:spLocks noGrp="1"/>
          </p:cNvSpPr>
          <p:nvPr/>
        </p:nvSpPr>
        <p:spPr>
          <a:xfrm>
            <a:off x="6991350" y="2986088"/>
            <a:ext cx="4179570" cy="8782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5000">
                <a:solidFill>
                  <a:srgbClr val="0070C0"/>
                </a:solidFill>
              </a:rPr>
              <a:t>DEMO TIME</a:t>
            </a:r>
          </a:p>
        </p:txBody>
      </p:sp>
    </p:spTree>
    <p:extLst>
      <p:ext uri="{BB962C8B-B14F-4D97-AF65-F5344CB8AC3E}">
        <p14:creationId xmlns:p14="http://schemas.microsoft.com/office/powerpoint/2010/main" val="1485308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error&#10;&#10;AI-generated content may be incorrect.">
            <a:extLst>
              <a:ext uri="{FF2B5EF4-FFF2-40B4-BE49-F238E27FC236}">
                <a16:creationId xmlns:a16="http://schemas.microsoft.com/office/drawing/2014/main" id="{48BB4F07-C8DC-54B9-1418-9EF43FBD863E}"/>
              </a:ext>
            </a:extLst>
          </p:cNvPr>
          <p:cNvPicPr>
            <a:picLocks noChangeAspect="1"/>
          </p:cNvPicPr>
          <p:nvPr/>
        </p:nvPicPr>
        <p:blipFill>
          <a:blip r:embed="rId3"/>
          <a:stretch>
            <a:fillRect/>
          </a:stretch>
        </p:blipFill>
        <p:spPr>
          <a:xfrm>
            <a:off x="551831" y="1865144"/>
            <a:ext cx="10804358" cy="3417651"/>
          </a:xfrm>
          <a:prstGeom prst="rect">
            <a:avLst/>
          </a:prstGeom>
        </p:spPr>
      </p:pic>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7</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4230CE06-23F8-B541-C2A6-F83011D5289C}"/>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109951471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FEF69-3BB4-9ECC-4211-67CBB80617E1}"/>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B7B6B6FE-8214-7CB4-4901-17FFCB0E2553}"/>
              </a:ext>
            </a:extLst>
          </p:cNvPr>
          <p:cNvPicPr>
            <a:picLocks noChangeAspect="1"/>
          </p:cNvPicPr>
          <p:nvPr/>
        </p:nvPicPr>
        <p:blipFill>
          <a:blip r:embed="rId3"/>
          <a:srcRect l="7646" t="53126" r="5213" b="82"/>
          <a:stretch/>
        </p:blipFill>
        <p:spPr>
          <a:xfrm>
            <a:off x="6229476" y="2193830"/>
            <a:ext cx="5747592" cy="3260106"/>
          </a:xfrm>
          <a:prstGeom prst="rect">
            <a:avLst/>
          </a:prstGeom>
        </p:spPr>
      </p:pic>
      <p:sp>
        <p:nvSpPr>
          <p:cNvPr id="2" name="Title 1">
            <a:extLst>
              <a:ext uri="{FF2B5EF4-FFF2-40B4-BE49-F238E27FC236}">
                <a16:creationId xmlns:a16="http://schemas.microsoft.com/office/drawing/2014/main" id="{5B071641-9291-C33E-3B7A-A7DB4D75D02F}"/>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B635E5DB-46A2-0323-8373-21F1FD42B6B2}"/>
              </a:ext>
            </a:extLst>
          </p:cNvPr>
          <p:cNvSpPr>
            <a:spLocks noGrp="1"/>
          </p:cNvSpPr>
          <p:nvPr>
            <p:ph type="sldNum" sz="quarter" idx="13"/>
          </p:nvPr>
        </p:nvSpPr>
        <p:spPr/>
        <p:txBody>
          <a:bodyPr/>
          <a:lstStyle/>
          <a:p>
            <a:fld id="{A49DFD55-3C28-40EF-9E31-A92D2E4017FF}" type="slidenum">
              <a:rPr lang="en-US" smtClean="0"/>
              <a:pPr/>
              <a:t>8</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59959592-936D-277F-F3E5-84762590F31A}"/>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3" name="TextBox 2">
            <a:extLst>
              <a:ext uri="{FF2B5EF4-FFF2-40B4-BE49-F238E27FC236}">
                <a16:creationId xmlns:a16="http://schemas.microsoft.com/office/drawing/2014/main" id="{388559D8-F326-6074-2C1B-27881DF36404}"/>
              </a:ext>
            </a:extLst>
          </p:cNvPr>
          <p:cNvSpPr txBox="1"/>
          <p:nvPr/>
        </p:nvSpPr>
        <p:spPr>
          <a:xfrm>
            <a:off x="1084881" y="2195593"/>
            <a:ext cx="6896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Code snippets</a:t>
            </a:r>
          </a:p>
        </p:txBody>
      </p:sp>
      <p:sp>
        <p:nvSpPr>
          <p:cNvPr id="4" name="TextBox 3">
            <a:extLst>
              <a:ext uri="{FF2B5EF4-FFF2-40B4-BE49-F238E27FC236}">
                <a16:creationId xmlns:a16="http://schemas.microsoft.com/office/drawing/2014/main" id="{5D01CC55-B865-6976-3CEE-70AF938C357C}"/>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9" name="Picture 8" descr="A screenshot of a computer program&#10;&#10;AI-generated content may be incorrect.">
            <a:extLst>
              <a:ext uri="{FF2B5EF4-FFF2-40B4-BE49-F238E27FC236}">
                <a16:creationId xmlns:a16="http://schemas.microsoft.com/office/drawing/2014/main" id="{838C97B5-55CB-61DC-8F7F-F16897D998DF}"/>
              </a:ext>
            </a:extLst>
          </p:cNvPr>
          <p:cNvPicPr>
            <a:picLocks noChangeAspect="1"/>
          </p:cNvPicPr>
          <p:nvPr/>
        </p:nvPicPr>
        <p:blipFill>
          <a:blip r:embed="rId3"/>
          <a:srcRect l="1334" t="-626" r="6172" b="47496"/>
          <a:stretch/>
        </p:blipFill>
        <p:spPr>
          <a:xfrm>
            <a:off x="1702" y="1890114"/>
            <a:ext cx="6358151" cy="3890514"/>
          </a:xfrm>
          <a:prstGeom prst="rect">
            <a:avLst/>
          </a:prstGeom>
        </p:spPr>
      </p:pic>
    </p:spTree>
    <p:extLst>
      <p:ext uri="{BB962C8B-B14F-4D97-AF65-F5344CB8AC3E}">
        <p14:creationId xmlns:p14="http://schemas.microsoft.com/office/powerpoint/2010/main" val="21188125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002F-F781-D59E-14A3-F523FC2A1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5D50B-B66F-926B-97A6-557FBB6BA9D5}"/>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5D3E780E-A0B8-4E29-BD2F-EF87DE6D6EDC}"/>
              </a:ext>
            </a:extLst>
          </p:cNvPr>
          <p:cNvSpPr>
            <a:spLocks noGrp="1"/>
          </p:cNvSpPr>
          <p:nvPr>
            <p:ph type="sldNum" sz="quarter" idx="13"/>
          </p:nvPr>
        </p:nvSpPr>
        <p:spPr/>
        <p:txBody>
          <a:bodyPr/>
          <a:lstStyle/>
          <a:p>
            <a:fld id="{A49DFD55-3C28-40EF-9E31-A92D2E4017FF}" type="slidenum">
              <a:rPr lang="en-US" smtClean="0"/>
              <a:pPr/>
              <a:t>9</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6533ECF9-3F54-CB84-6980-1A01A34D3E13}"/>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pic>
        <p:nvPicPr>
          <p:cNvPr id="4" name="Picture 3" descr="A circuit board with wires connected to it&#10;&#10;AI-generated content may be incorrect.">
            <a:extLst>
              <a:ext uri="{FF2B5EF4-FFF2-40B4-BE49-F238E27FC236}">
                <a16:creationId xmlns:a16="http://schemas.microsoft.com/office/drawing/2014/main" id="{9E8A604C-11C0-CC7C-BA69-03DDD7C668ED}"/>
              </a:ext>
            </a:extLst>
          </p:cNvPr>
          <p:cNvPicPr>
            <a:picLocks noChangeAspect="1"/>
          </p:cNvPicPr>
          <p:nvPr/>
        </p:nvPicPr>
        <p:blipFill>
          <a:blip r:embed="rId3"/>
          <a:stretch>
            <a:fillRect/>
          </a:stretch>
        </p:blipFill>
        <p:spPr>
          <a:xfrm>
            <a:off x="9182148" y="1833657"/>
            <a:ext cx="2743200" cy="3657600"/>
          </a:xfrm>
          <a:prstGeom prst="rect">
            <a:avLst/>
          </a:prstGeom>
        </p:spPr>
      </p:pic>
      <p:sp>
        <p:nvSpPr>
          <p:cNvPr id="6" name="TextBox 5">
            <a:extLst>
              <a:ext uri="{FF2B5EF4-FFF2-40B4-BE49-F238E27FC236}">
                <a16:creationId xmlns:a16="http://schemas.microsoft.com/office/drawing/2014/main" id="{70308FDC-BEFA-7717-599F-36DD2C574944}"/>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8" name="Picture 7" descr="A circuit board with wires and wires&#10;&#10;AI-generated content may be incorrect.">
            <a:extLst>
              <a:ext uri="{FF2B5EF4-FFF2-40B4-BE49-F238E27FC236}">
                <a16:creationId xmlns:a16="http://schemas.microsoft.com/office/drawing/2014/main" id="{817A2C7A-015A-8B45-28A3-B16003A7AAFA}"/>
              </a:ext>
            </a:extLst>
          </p:cNvPr>
          <p:cNvPicPr>
            <a:picLocks noChangeAspect="1"/>
          </p:cNvPicPr>
          <p:nvPr/>
        </p:nvPicPr>
        <p:blipFill>
          <a:blip r:embed="rId4"/>
          <a:stretch>
            <a:fillRect/>
          </a:stretch>
        </p:blipFill>
        <p:spPr>
          <a:xfrm>
            <a:off x="648948" y="1805261"/>
            <a:ext cx="8401050" cy="4916213"/>
          </a:xfrm>
          <a:prstGeom prst="rect">
            <a:avLst/>
          </a:prstGeom>
        </p:spPr>
      </p:pic>
    </p:spTree>
    <p:extLst>
      <p:ext uri="{BB962C8B-B14F-4D97-AF65-F5344CB8AC3E}">
        <p14:creationId xmlns:p14="http://schemas.microsoft.com/office/powerpoint/2010/main" val="1674050171"/>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89CA3A1D94514B82EF8E15F740DBD3" ma:contentTypeVersion="10" ma:contentTypeDescription="Create a new document." ma:contentTypeScope="" ma:versionID="d95ad12d4e9fb9d76665f2b934cd0cce">
  <xsd:schema xmlns:xsd="http://www.w3.org/2001/XMLSchema" xmlns:xs="http://www.w3.org/2001/XMLSchema" xmlns:p="http://schemas.microsoft.com/office/2006/metadata/properties" xmlns:ns3="cd4bd8a5-b694-41f0-a6a3-40d89f7450f6" targetNamespace="http://schemas.microsoft.com/office/2006/metadata/properties" ma:root="true" ma:fieldsID="92ca399e4a414b1325314428d5d9ba41" ns3:_="">
    <xsd:import namespace="cd4bd8a5-b694-41f0-a6a3-40d89f7450f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MediaServiceDateTaken" minOccurs="0"/>
                <xsd:element ref="ns3:_activity"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4bd8a5-b694-41f0-a6a3-40d89f745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d4bd8a5-b694-41f0-a6a3-40d89f7450f6" xsi:nil="true"/>
    <_activity xmlns="cd4bd8a5-b694-41f0-a6a3-40d89f7450f6" xsi:nil="true"/>
  </documentManagement>
</p:properties>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C78EDDA-CF45-4AEE-AD6B-09A17018063B}">
  <ds:schemaRefs>
    <ds:schemaRef ds:uri="cd4bd8a5-b694-41f0-a6a3-40d89f7450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openxmlformats.org/package/2006/metadata/core-properties"/>
    <ds:schemaRef ds:uri="http://www.w3.org/XML/1998/namespace"/>
    <ds:schemaRef ds:uri="http://purl.org/dc/elements/1.1/"/>
    <ds:schemaRef ds:uri="cd4bd8a5-b694-41f0-a6a3-40d89f7450f6"/>
    <ds:schemaRef ds:uri="http://schemas.microsoft.com/office/2006/documentManagement/types"/>
    <ds:schemaRef ds:uri="http://schemas.microsoft.com/office/infopath/2007/PartnerControls"/>
    <ds:schemaRef ds:uri="http://purl.org/dc/dcmityp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CECS 490A Progress Presentation 3</Template>
  <TotalTime>1</TotalTime>
  <Words>330</Words>
  <Application>Microsoft Office PowerPoint</Application>
  <PresentationFormat>Widescreen</PresentationFormat>
  <Paragraphs>94</Paragraphs>
  <Slides>15</Slides>
  <Notes>6</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Custom</vt:lpstr>
      <vt:lpstr>PowerPoint Presentation</vt:lpstr>
      <vt:lpstr>PowerPoint Presentation</vt:lpstr>
      <vt:lpstr>PowerPoint Presentation</vt:lpstr>
      <vt:lpstr>PowerPoint Presentation</vt:lpstr>
      <vt:lpstr>Today's demo </vt:lpstr>
      <vt:lpstr>PowerPoint Presentation</vt:lpstr>
      <vt:lpstr>Technical details</vt:lpstr>
      <vt:lpstr>Technical details</vt:lpstr>
      <vt:lpstr>Technical details</vt:lpstr>
      <vt:lpstr>Technical details</vt:lpstr>
      <vt:lpstr>Technical details</vt:lpstr>
      <vt:lpstr>challenges</vt:lpstr>
      <vt:lpstr>Overcoming challenges</vt:lpstr>
      <vt:lpstr>NeXT demo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Cerniaz</dc:creator>
  <cp:lastModifiedBy>Jonathan Cerniaz</cp:lastModifiedBy>
  <cp:revision>2</cp:revision>
  <dcterms:created xsi:type="dcterms:W3CDTF">2025-02-09T02:41:40Z</dcterms:created>
  <dcterms:modified xsi:type="dcterms:W3CDTF">2025-05-09T03:05:59Z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0x0101004D89CA3A1D94514B82EF8E15F740DBD3</vt:lpwstr>
  </property>
  <property fmtid="{D5CDD505-2E9C-101B-9397-08002B2CF9AE}" pid="3" name="MediaServiceImageTags">
    <vt:lpwstr/>
  </property>
</Properties>
</file>